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2" r:id="rId5"/>
    <p:sldId id="263" r:id="rId6"/>
    <p:sldId id="264" r:id="rId7"/>
    <p:sldId id="260" r:id="rId8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F119-BC0B-4B64-B9DD-71C4464DCA1C}" type="datetimeFigureOut">
              <a:rPr lang="it-IT" smtClean="0"/>
              <a:t>04/11/2020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23641-D29A-4DEC-AA4E-FABC2E16552B}" type="slidenum">
              <a:rPr lang="it-IT" smtClean="0"/>
              <a:t>‹N°›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51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F119-BC0B-4B64-B9DD-71C4464DCA1C}" type="datetimeFigureOut">
              <a:rPr lang="it-IT" smtClean="0"/>
              <a:t>04/11/2020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23641-D29A-4DEC-AA4E-FABC2E16552B}" type="slidenum">
              <a:rPr lang="it-IT" smtClean="0"/>
              <a:t>‹N°›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272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F119-BC0B-4B64-B9DD-71C4464DCA1C}" type="datetimeFigureOut">
              <a:rPr lang="it-IT" smtClean="0"/>
              <a:t>04/11/2020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23641-D29A-4DEC-AA4E-FABC2E16552B}" type="slidenum">
              <a:rPr lang="it-IT" smtClean="0"/>
              <a:t>‹N°›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3999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F119-BC0B-4B64-B9DD-71C4464DCA1C}" type="datetimeFigureOut">
              <a:rPr lang="it-IT" smtClean="0"/>
              <a:t>04/11/2020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23641-D29A-4DEC-AA4E-FABC2E16552B}" type="slidenum">
              <a:rPr lang="it-IT" smtClean="0"/>
              <a:t>‹N°›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51397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F119-BC0B-4B64-B9DD-71C4464DCA1C}" type="datetimeFigureOut">
              <a:rPr lang="it-IT" smtClean="0"/>
              <a:t>04/11/2020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23641-D29A-4DEC-AA4E-FABC2E16552B}" type="slidenum">
              <a:rPr lang="it-IT" smtClean="0"/>
              <a:t>‹N°›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50309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F119-BC0B-4B64-B9DD-71C4464DCA1C}" type="datetimeFigureOut">
              <a:rPr lang="it-IT" smtClean="0"/>
              <a:t>04/11/2020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23641-D29A-4DEC-AA4E-FABC2E16552B}" type="slidenum">
              <a:rPr lang="it-IT" smtClean="0"/>
              <a:t>‹N°›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17117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F119-BC0B-4B64-B9DD-71C4464DCA1C}" type="datetimeFigureOut">
              <a:rPr lang="it-IT" smtClean="0"/>
              <a:t>04/11/2020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23641-D29A-4DEC-AA4E-FABC2E16552B}" type="slidenum">
              <a:rPr lang="it-IT" smtClean="0"/>
              <a:t>‹N°›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52230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F119-BC0B-4B64-B9DD-71C4464DCA1C}" type="datetimeFigureOut">
              <a:rPr lang="it-IT" smtClean="0"/>
              <a:t>04/11/2020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23641-D29A-4DEC-AA4E-FABC2E16552B}" type="slidenum">
              <a:rPr lang="it-IT" smtClean="0"/>
              <a:t>‹N°›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55465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F119-BC0B-4B64-B9DD-71C4464DCA1C}" type="datetimeFigureOut">
              <a:rPr lang="it-IT" smtClean="0"/>
              <a:t>04/11/2020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23641-D29A-4DEC-AA4E-FABC2E16552B}" type="slidenum">
              <a:rPr lang="it-IT" smtClean="0"/>
              <a:t>‹N°›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9728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F119-BC0B-4B64-B9DD-71C4464DCA1C}" type="datetimeFigureOut">
              <a:rPr lang="it-IT" smtClean="0"/>
              <a:t>04/11/2020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23641-D29A-4DEC-AA4E-FABC2E16552B}" type="slidenum">
              <a:rPr lang="it-IT" smtClean="0"/>
              <a:t>‹N°›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52037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F119-BC0B-4B64-B9DD-71C4464DCA1C}" type="datetimeFigureOut">
              <a:rPr lang="it-IT" smtClean="0"/>
              <a:t>04/11/2020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23641-D29A-4DEC-AA4E-FABC2E16552B}" type="slidenum">
              <a:rPr lang="it-IT" smtClean="0"/>
              <a:t>‹N°›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85506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85F119-BC0B-4B64-B9DD-71C4464DCA1C}" type="datetimeFigureOut">
              <a:rPr lang="it-IT" smtClean="0"/>
              <a:t>04/11/2020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723641-D29A-4DEC-AA4E-FABC2E16552B}" type="slidenum">
              <a:rPr lang="it-IT" smtClean="0"/>
              <a:t>‹N°›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51576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molupot@afaas-africa.or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molupot@afaas-africa.or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683568" y="984785"/>
            <a:ext cx="7776864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000" b="1" dirty="0"/>
              <a:t>AFAAS – CSA mapping in Africa:</a:t>
            </a:r>
            <a:r>
              <a:rPr lang="en-GB" b="1" dirty="0"/>
              <a:t> Continental Mapping of Extension and Advisory Services (EAS), Climate Smart Agriculture (CSA) Initiatives in Africa under CAADP XP4 project</a:t>
            </a:r>
            <a:endParaRPr lang="it-IT" dirty="0"/>
          </a:p>
          <a:p>
            <a:pPr algn="ctr"/>
            <a:endParaRPr lang="en-GB" b="1" dirty="0"/>
          </a:p>
          <a:p>
            <a:pPr algn="ctr"/>
            <a:r>
              <a:rPr lang="en-GB" sz="3200" b="1" dirty="0">
                <a:solidFill>
                  <a:schemeClr val="accent3">
                    <a:lumMod val="50000"/>
                  </a:schemeClr>
                </a:solidFill>
              </a:rPr>
              <a:t>Presentation of the CSA data collection tool and guidelines</a:t>
            </a:r>
            <a:endParaRPr lang="it-IT" sz="3200" dirty="0">
              <a:solidFill>
                <a:schemeClr val="accent3">
                  <a:lumMod val="50000"/>
                </a:schemeClr>
              </a:solidFill>
            </a:endParaRPr>
          </a:p>
          <a:p>
            <a:pPr algn="ctr"/>
            <a:r>
              <a:rPr lang="en-GB" b="1" dirty="0"/>
              <a:t> </a:t>
            </a:r>
            <a:endParaRPr lang="it-IT" dirty="0"/>
          </a:p>
          <a:p>
            <a:pPr marL="2867025"/>
            <a:r>
              <a:rPr lang="en-GB" sz="1600" b="1" dirty="0"/>
              <a:t>November 3, 2020</a:t>
            </a:r>
            <a:endParaRPr lang="it-IT" sz="1600" dirty="0"/>
          </a:p>
          <a:p>
            <a:pPr marL="2867025" lvl="0"/>
            <a:r>
              <a:rPr lang="en-GB" sz="1600" b="1" dirty="0"/>
              <a:t>12:00 am (Est Africa)</a:t>
            </a:r>
            <a:endParaRPr lang="it-IT" sz="1600" dirty="0"/>
          </a:p>
          <a:p>
            <a:pPr marL="2867025" lvl="0"/>
            <a:r>
              <a:rPr lang="en-GB" sz="1600" b="1" dirty="0"/>
              <a:t>10:00 am (Central Europe Time to South Africa)</a:t>
            </a:r>
            <a:endParaRPr lang="it-IT" sz="1600" dirty="0"/>
          </a:p>
          <a:p>
            <a:pPr marL="2867025" lvl="0"/>
            <a:r>
              <a:rPr lang="en-GB" sz="1600" b="1" dirty="0"/>
              <a:t>  9:00 am (West Africa)</a:t>
            </a:r>
            <a:endParaRPr lang="it-IT" sz="1600" dirty="0"/>
          </a:p>
          <a:p>
            <a:pPr algn="ctr"/>
            <a:r>
              <a:rPr lang="en-GB" b="1" dirty="0"/>
              <a:t> </a:t>
            </a:r>
          </a:p>
          <a:p>
            <a:pPr algn="ctr"/>
            <a:r>
              <a:rPr lang="en-GB" sz="2400" b="1" dirty="0">
                <a:solidFill>
                  <a:srgbClr val="C00000"/>
                </a:solidFill>
              </a:rPr>
              <a:t>Organisation of the data collection activities</a:t>
            </a:r>
          </a:p>
          <a:p>
            <a:pPr algn="ctr"/>
            <a:r>
              <a:rPr lang="en-GB" sz="2400" b="1" dirty="0">
                <a:solidFill>
                  <a:srgbClr val="C00000"/>
                </a:solidFill>
              </a:rPr>
              <a:t>Operational issues</a:t>
            </a:r>
          </a:p>
          <a:p>
            <a:pPr algn="ctr"/>
            <a:endParaRPr lang="en-GB" b="1" dirty="0"/>
          </a:p>
          <a:p>
            <a:pPr algn="ctr"/>
            <a:r>
              <a:rPr lang="en-GB" dirty="0"/>
              <a:t>Alessandro </a:t>
            </a:r>
            <a:r>
              <a:rPr lang="en-GB" dirty="0" err="1"/>
              <a:t>Cocchi</a:t>
            </a:r>
            <a:r>
              <a:rPr lang="en-GB" dirty="0"/>
              <a:t>, PhD</a:t>
            </a:r>
          </a:p>
          <a:p>
            <a:pPr algn="ctr"/>
            <a:r>
              <a:rPr lang="en-GB" dirty="0"/>
              <a:t>(AFAAS Senior Advisor)</a:t>
            </a:r>
            <a:r>
              <a:rPr lang="fr-FR" b="1" dirty="0"/>
              <a:t> </a:t>
            </a:r>
            <a:endParaRPr lang="it-IT" dirty="0"/>
          </a:p>
        </p:txBody>
      </p:sp>
      <p:pic>
        <p:nvPicPr>
          <p:cNvPr id="1026" name="Picture 2" descr="African Forum for Agricultural Advisory Servic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30" y="96084"/>
            <a:ext cx="857250" cy="857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72489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971600" y="188640"/>
            <a:ext cx="777686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b="1" dirty="0"/>
              <a:t>AFAAS – CSA mapping in Africa: Continental Mapping of Extension and Advisory Services (EAS), Climate Smart Agriculture (CSA) Initiatives in Africa under CAADP XP4 project</a:t>
            </a:r>
          </a:p>
          <a:p>
            <a:pPr algn="ctr"/>
            <a:endParaRPr lang="en-GB" sz="800" b="1" dirty="0"/>
          </a:p>
          <a:p>
            <a:r>
              <a:rPr lang="en-GB" sz="2000" b="1" dirty="0"/>
              <a:t>Agenda</a:t>
            </a:r>
            <a:endParaRPr lang="it-IT" sz="2000" dirty="0"/>
          </a:p>
        </p:txBody>
      </p:sp>
      <p:pic>
        <p:nvPicPr>
          <p:cNvPr id="1026" name="Picture 2" descr="African Forum for Agricultural Advisory Servic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30" y="96084"/>
            <a:ext cx="857250" cy="857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522413" y="186531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Tabel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403060"/>
              </p:ext>
            </p:extLst>
          </p:nvPr>
        </p:nvGraphicFramePr>
        <p:xfrm>
          <a:off x="364714" y="1268760"/>
          <a:ext cx="8424935" cy="5248598"/>
        </p:xfrm>
        <a:graphic>
          <a:graphicData uri="http://schemas.openxmlformats.org/drawingml/2006/table">
            <a:tbl>
              <a:tblPr firstRow="1" firstCol="1" bandRow="1"/>
              <a:tblGrid>
                <a:gridCol w="6176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329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914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828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434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i="1" dirty="0">
                          <a:effectLst/>
                          <a:latin typeface="Arial Narrow"/>
                          <a:ea typeface="Calibri"/>
                          <a:cs typeface="Times New Roman"/>
                        </a:rPr>
                        <a:t>No </a:t>
                      </a:r>
                      <a:endParaRPr lang="it-IT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i="1">
                          <a:effectLst/>
                          <a:latin typeface="Arial Narrow"/>
                          <a:ea typeface="Calibri"/>
                          <a:cs typeface="Times New Roman"/>
                        </a:rPr>
                        <a:t>Activity </a:t>
                      </a:r>
                      <a:endParaRPr lang="it-IT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i="1">
                          <a:effectLst/>
                          <a:latin typeface="Arial Narrow"/>
                          <a:ea typeface="Calibri"/>
                          <a:cs typeface="Times New Roman"/>
                        </a:rPr>
                        <a:t>Time (Minutes)</a:t>
                      </a:r>
                      <a:endParaRPr lang="it-IT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i="1" dirty="0">
                          <a:effectLst/>
                          <a:latin typeface="Arial Narrow"/>
                          <a:ea typeface="Calibri"/>
                          <a:cs typeface="Times New Roman"/>
                        </a:rPr>
                        <a:t>Responsible </a:t>
                      </a:r>
                      <a:endParaRPr lang="it-IT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6911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it-IT" sz="16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 Narrow"/>
                          <a:ea typeface="Calibri"/>
                          <a:cs typeface="Times New Roman"/>
                        </a:rPr>
                        <a:t>Welcome and Objectives of the meeting </a:t>
                      </a:r>
                      <a:endParaRPr lang="it-IT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Arial Narrow"/>
                          <a:ea typeface="Calibri"/>
                          <a:cs typeface="Calibri"/>
                        </a:rPr>
                        <a:t>3</a:t>
                      </a:r>
                      <a:endParaRPr lang="it-IT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Arial Narrow"/>
                          <a:ea typeface="Calibri"/>
                          <a:cs typeface="Times New Roman"/>
                        </a:rPr>
                        <a:t>Mr Max Olupot (AFAAS)</a:t>
                      </a:r>
                      <a:endParaRPr lang="it-IT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Arial Narrow"/>
                          <a:ea typeface="Calibri"/>
                          <a:cs typeface="Times New Roman"/>
                        </a:rPr>
                        <a:t>Prof. Wole Fatunbi</a:t>
                      </a:r>
                      <a:r>
                        <a:rPr lang="it-IT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 (FARA)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3456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it-IT" sz="16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Arial Narrow"/>
                          <a:ea typeface="Calibri"/>
                          <a:cs typeface="Times New Roman"/>
                        </a:rPr>
                        <a:t>Self-introductions </a:t>
                      </a:r>
                      <a:endParaRPr lang="it-IT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Arial Narrow"/>
                          <a:ea typeface="Calibri"/>
                          <a:cs typeface="Calibri"/>
                        </a:rPr>
                        <a:t>3</a:t>
                      </a:r>
                      <a:endParaRPr lang="it-IT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Arial Narrow"/>
                          <a:ea typeface="Calibri"/>
                          <a:cs typeface="Times New Roman"/>
                        </a:rPr>
                        <a:t>All </a:t>
                      </a:r>
                      <a:endParaRPr lang="it-IT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6911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it-IT" sz="16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 Narrow"/>
                          <a:ea typeface="Calibri"/>
                          <a:cs typeface="Times New Roman"/>
                        </a:rPr>
                        <a:t>Agenda and objectives of the meeting</a:t>
                      </a:r>
                      <a:endParaRPr lang="it-IT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Arial Narrow"/>
                          <a:ea typeface="Calibri"/>
                          <a:cs typeface="Calibri"/>
                        </a:rPr>
                        <a:t>2</a:t>
                      </a:r>
                      <a:endParaRPr lang="it-IT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  <a:latin typeface="Arial Narrow"/>
                          <a:ea typeface="Calibri"/>
                          <a:cs typeface="Times New Roman"/>
                        </a:rPr>
                        <a:t>Dr. Alessandro Cocchi (AFFAS Senior Advisor)</a:t>
                      </a:r>
                      <a:endParaRPr lang="it-IT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6911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it-IT" sz="16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Arial Narrow"/>
                          <a:ea typeface="Calibri"/>
                          <a:cs typeface="Times New Roman"/>
                        </a:rPr>
                        <a:t>Presentation of the Data Collection Tool and the Guidelines</a:t>
                      </a:r>
                      <a:endParaRPr lang="it-IT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Arial Narrow"/>
                          <a:ea typeface="Calibri"/>
                          <a:cs typeface="Calibri"/>
                        </a:rPr>
                        <a:t>20</a:t>
                      </a:r>
                      <a:endParaRPr lang="it-IT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Arial Narrow"/>
                          <a:ea typeface="Calibri"/>
                          <a:cs typeface="Times New Roman"/>
                        </a:rPr>
                        <a:t>Dr Paolo Sarfatti (FARA’s Sen</a:t>
                      </a:r>
                      <a:r>
                        <a:rPr lang="it-IT" sz="1600">
                          <a:effectLst/>
                          <a:latin typeface="Arial Narrow"/>
                          <a:ea typeface="Calibri"/>
                          <a:cs typeface="Times New Roman"/>
                        </a:rPr>
                        <a:t>ior Advisor)</a:t>
                      </a:r>
                      <a:endParaRPr lang="it-IT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6911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it-IT" sz="16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Arial Narrow"/>
                          <a:ea typeface="Calibri"/>
                          <a:cs typeface="Times New Roman"/>
                        </a:rPr>
                        <a:t>Open questions</a:t>
                      </a:r>
                      <a:endParaRPr lang="it-IT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Arial Narrow"/>
                          <a:ea typeface="Calibri"/>
                          <a:cs typeface="Calibri"/>
                        </a:rPr>
                        <a:t>7</a:t>
                      </a:r>
                      <a:endParaRPr lang="it-IT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  <a:latin typeface="Arial Narrow"/>
                          <a:ea typeface="Calibri"/>
                          <a:cs typeface="Times New Roman"/>
                        </a:rPr>
                        <a:t>Dr Paolo Sarfatti</a:t>
                      </a:r>
                      <a:endParaRPr lang="it-IT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  <a:latin typeface="Arial Narrow"/>
                          <a:ea typeface="Calibri"/>
                          <a:cs typeface="Times New Roman"/>
                        </a:rPr>
                        <a:t>Dr. Alessandro Cocchi</a:t>
                      </a:r>
                      <a:endParaRPr lang="it-IT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482095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it-IT" sz="16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 Narrow"/>
                          <a:ea typeface="Calibri"/>
                          <a:cs typeface="Times New Roman"/>
                        </a:rPr>
                        <a:t>Steps forward:</a:t>
                      </a:r>
                      <a:endParaRPr lang="it-IT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Verdana"/>
                        <a:buChar char="-"/>
                      </a:pPr>
                      <a:r>
                        <a:rPr lang="en-GB" sz="1600" dirty="0">
                          <a:effectLst/>
                          <a:latin typeface="Arial Narrow"/>
                          <a:ea typeface="Times New Roman"/>
                          <a:cs typeface="Times New Roman"/>
                        </a:rPr>
                        <a:t>Organization of working groups for CSA data collection in each country</a:t>
                      </a:r>
                      <a:endParaRPr lang="it-IT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Verdana"/>
                        <a:buChar char="-"/>
                      </a:pPr>
                      <a:r>
                        <a:rPr lang="en-GB" sz="1600" dirty="0">
                          <a:effectLst/>
                          <a:latin typeface="Arial Narrow"/>
                          <a:ea typeface="Times New Roman"/>
                          <a:cs typeface="Times New Roman"/>
                        </a:rPr>
                        <a:t>Training and assistance opportunities</a:t>
                      </a:r>
                      <a:endParaRPr lang="it-IT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Verdana"/>
                        <a:buChar char="-"/>
                      </a:pPr>
                      <a:r>
                        <a:rPr lang="en-GB" sz="1600" dirty="0">
                          <a:effectLst/>
                          <a:latin typeface="Arial Narrow"/>
                          <a:ea typeface="Times New Roman"/>
                          <a:cs typeface="Times New Roman"/>
                        </a:rPr>
                        <a:t>Time schedule and deadlines</a:t>
                      </a:r>
                      <a:endParaRPr lang="it-IT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Arial Narrow"/>
                          <a:ea typeface="Calibri"/>
                          <a:cs typeface="Calibri"/>
                        </a:rPr>
                        <a:t>10</a:t>
                      </a:r>
                      <a:endParaRPr lang="it-IT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 Narrow"/>
                          <a:ea typeface="Calibri"/>
                          <a:cs typeface="Times New Roman"/>
                        </a:rPr>
                        <a:t>Dr Alessandro </a:t>
                      </a:r>
                      <a:r>
                        <a:rPr lang="en-GB" sz="1600" dirty="0" err="1">
                          <a:effectLst/>
                          <a:latin typeface="Arial Narrow"/>
                          <a:ea typeface="Calibri"/>
                          <a:cs typeface="Times New Roman"/>
                        </a:rPr>
                        <a:t>Cocchi</a:t>
                      </a:r>
                      <a:r>
                        <a:rPr lang="en-GB" sz="1600" dirty="0">
                          <a:effectLst/>
                          <a:latin typeface="Arial Narrow"/>
                          <a:ea typeface="Calibri"/>
                          <a:cs typeface="Times New Roman"/>
                        </a:rPr>
                        <a:t> </a:t>
                      </a:r>
                      <a:endParaRPr lang="it-IT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3456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it-IT" sz="16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Arial Narrow"/>
                          <a:ea typeface="Calibri"/>
                          <a:cs typeface="Times New Roman"/>
                        </a:rPr>
                        <a:t>Open discussion</a:t>
                      </a:r>
                      <a:endParaRPr lang="it-IT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Arial Narrow"/>
                          <a:ea typeface="Calibri"/>
                          <a:cs typeface="Calibri"/>
                        </a:rPr>
                        <a:t>Up to 15</a:t>
                      </a:r>
                      <a:endParaRPr lang="it-IT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Arial Narrow"/>
                          <a:ea typeface="Calibri"/>
                          <a:cs typeface="Times New Roman"/>
                        </a:rPr>
                        <a:t>All</a:t>
                      </a:r>
                      <a:endParaRPr lang="it-IT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86911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it-IT" sz="16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 Narrow"/>
                          <a:ea typeface="Calibri"/>
                          <a:cs typeface="Times New Roman"/>
                        </a:rPr>
                        <a:t>Wrap-up</a:t>
                      </a:r>
                      <a:endParaRPr lang="it-IT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Arial Narrow"/>
                          <a:ea typeface="Calibri"/>
                          <a:cs typeface="Calibri"/>
                        </a:rPr>
                        <a:t>5</a:t>
                      </a:r>
                      <a:endParaRPr lang="it-IT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Arial Narrow"/>
                          <a:ea typeface="Calibri"/>
                          <a:cs typeface="Times New Roman"/>
                        </a:rPr>
                        <a:t>Mr Max Olupot (AFAAS)</a:t>
                      </a:r>
                      <a:endParaRPr lang="it-IT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Arial Narrow"/>
                          <a:ea typeface="Calibri"/>
                          <a:cs typeface="Times New Roman"/>
                        </a:rPr>
                        <a:t>Prof. Wole Fatunbi</a:t>
                      </a:r>
                      <a:r>
                        <a:rPr lang="it-IT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 (FARA)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3456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it-IT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Arial Narrow"/>
                          <a:ea typeface="Calibri"/>
                          <a:cs typeface="Times New Roman"/>
                        </a:rPr>
                        <a:t>TOTAL</a:t>
                      </a:r>
                      <a:endParaRPr lang="it-IT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Arial Narrow"/>
                          <a:ea typeface="Calibri"/>
                          <a:cs typeface="Calibri"/>
                        </a:rPr>
                        <a:t>Up to 60</a:t>
                      </a:r>
                      <a:endParaRPr lang="it-IT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 Narrow"/>
                          <a:ea typeface="Calibri"/>
                          <a:cs typeface="Times New Roman"/>
                        </a:rPr>
                        <a:t> </a:t>
                      </a:r>
                      <a:endParaRPr lang="it-IT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23607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971600" y="188640"/>
            <a:ext cx="777686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b="1" dirty="0"/>
              <a:t>AFAAS – CSA mapping in Africa: Continental Mapping of Extension and Advisory Services (EAS), Climate Smart Agriculture (CSA) Initiatives in Africa under CAADP XP4 project</a:t>
            </a:r>
          </a:p>
        </p:txBody>
      </p:sp>
      <p:pic>
        <p:nvPicPr>
          <p:cNvPr id="1026" name="Picture 2" descr="African Forum for Agricultural Advisory Servic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30" y="96084"/>
            <a:ext cx="857250" cy="857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619672" y="1268760"/>
            <a:ext cx="6480720" cy="46935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GB" sz="2000" b="1" dirty="0">
                <a:latin typeface="Arial Narrow"/>
                <a:ea typeface="Calibri"/>
                <a:cs typeface="Times New Roman"/>
              </a:rPr>
              <a:t>Objectives of the meeting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en-GB" sz="1000" dirty="0">
              <a:latin typeface="Arial Narrow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GB" sz="2000" u="sng" dirty="0">
                <a:latin typeface="Arial Narrow"/>
                <a:ea typeface="Calibri"/>
                <a:cs typeface="Times New Roman"/>
              </a:rPr>
              <a:t>To present:</a:t>
            </a:r>
          </a:p>
          <a:p>
            <a:pPr marL="285750" indent="-285750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Arial Narrow"/>
                <a:ea typeface="Calibri"/>
                <a:cs typeface="Times New Roman"/>
              </a:rPr>
              <a:t>Climate Smart Agriculture (CSA) Initiatives data collection activity (rationale, approach, methodology) </a:t>
            </a:r>
          </a:p>
          <a:p>
            <a:pPr marL="285750" indent="-285750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Arial Narrow"/>
                <a:ea typeface="Calibri"/>
                <a:cs typeface="Times New Roman"/>
              </a:rPr>
              <a:t>Data Collection tool and Guidelines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en-GB" sz="1000" dirty="0">
              <a:latin typeface="Arial Narrow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GB" sz="2000" u="sng" dirty="0">
                <a:latin typeface="Arial Narrow"/>
                <a:ea typeface="Calibri"/>
                <a:cs typeface="Times New Roman"/>
              </a:rPr>
              <a:t>To propose</a:t>
            </a:r>
          </a:p>
          <a:p>
            <a:pPr marL="285750" indent="-285750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Arial Narrow"/>
                <a:ea typeface="Calibri"/>
                <a:cs typeface="Times New Roman"/>
              </a:rPr>
              <a:t>steps forward </a:t>
            </a:r>
          </a:p>
          <a:p>
            <a:pPr marL="285750" indent="-285750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Arial Narrow"/>
                <a:ea typeface="Calibri"/>
                <a:cs typeface="Times New Roman"/>
              </a:rPr>
              <a:t>deadlines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en-GB" sz="1000" dirty="0">
              <a:latin typeface="Arial Narrow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GB" sz="2000" u="sng" dirty="0">
                <a:latin typeface="Arial Narrow"/>
                <a:ea typeface="Calibri"/>
                <a:cs typeface="Times New Roman"/>
              </a:rPr>
              <a:t>To offer:</a:t>
            </a:r>
          </a:p>
          <a:p>
            <a:pPr marL="285750" indent="-285750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Arial Narrow"/>
                <a:ea typeface="Calibri"/>
                <a:cs typeface="Times New Roman"/>
              </a:rPr>
              <a:t>Training opportunities</a:t>
            </a:r>
          </a:p>
          <a:p>
            <a:pPr marL="285750" indent="-285750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Arial Narrow"/>
                <a:ea typeface="Calibri"/>
                <a:cs typeface="Times New Roman"/>
              </a:rPr>
              <a:t>On-going assistance</a:t>
            </a:r>
          </a:p>
        </p:txBody>
      </p:sp>
    </p:spTree>
    <p:extLst>
      <p:ext uri="{BB962C8B-B14F-4D97-AF65-F5344CB8AC3E}">
        <p14:creationId xmlns:p14="http://schemas.microsoft.com/office/powerpoint/2010/main" val="20948305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971600" y="188640"/>
            <a:ext cx="777686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b="1" dirty="0"/>
              <a:t>AFAAS – CSA mapping in Africa: Continental Mapping of Extension and Advisory Services (EAS), Climate Smart Agriculture (CSA) Initiatives in Africa under CAADP XP4 project</a:t>
            </a:r>
          </a:p>
        </p:txBody>
      </p:sp>
      <p:pic>
        <p:nvPicPr>
          <p:cNvPr id="1026" name="Picture 2" descr="African Forum for Agricultural Advisory Servic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30" y="96084"/>
            <a:ext cx="857250" cy="857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5547808"/>
              </p:ext>
            </p:extLst>
          </p:nvPr>
        </p:nvGraphicFramePr>
        <p:xfrm>
          <a:off x="909866" y="980728"/>
          <a:ext cx="7272808" cy="4982075"/>
        </p:xfrm>
        <a:graphic>
          <a:graphicData uri="http://schemas.openxmlformats.org/drawingml/2006/table">
            <a:tbl>
              <a:tblPr firstRow="1" firstCol="1" bandRow="1"/>
              <a:tblGrid>
                <a:gridCol w="25620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761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46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688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 b="1" dirty="0">
                        <a:effectLst/>
                        <a:latin typeface="Arial Narrow" panose="020B0606020202030204" pitchFamily="34" charset="0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WHO</a:t>
                      </a:r>
                      <a:endParaRPr lang="it-IT" sz="1800" dirty="0">
                        <a:effectLst/>
                        <a:latin typeface="Arial Narrow" panose="020B0606020202030204" pitchFamily="34" charset="0"/>
                        <a:ea typeface="Calibri"/>
                        <a:cs typeface="Times New Roman"/>
                      </a:endParaRPr>
                    </a:p>
                  </a:txBody>
                  <a:tcPr marL="61494" marR="61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 b="1" dirty="0">
                        <a:effectLst/>
                        <a:latin typeface="Arial Narrow" panose="020B0606020202030204" pitchFamily="34" charset="0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FROM WHERE</a:t>
                      </a:r>
                      <a:endParaRPr lang="it-IT" sz="1800" dirty="0">
                        <a:effectLst/>
                        <a:latin typeface="Arial Narrow" panose="020B0606020202030204" pitchFamily="34" charset="0"/>
                        <a:ea typeface="Calibri"/>
                        <a:cs typeface="Times New Roman"/>
                      </a:endParaRPr>
                    </a:p>
                  </a:txBody>
                  <a:tcPr marL="61494" marR="61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N. of Confirmed</a:t>
                      </a:r>
                      <a:endParaRPr lang="it-IT" sz="1800" dirty="0">
                        <a:effectLst/>
                        <a:latin typeface="Arial Narrow" panose="020B0606020202030204" pitchFamily="34" charset="0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participants</a:t>
                      </a:r>
                      <a:endParaRPr lang="it-IT" sz="1800" dirty="0">
                        <a:effectLst/>
                        <a:latin typeface="Arial Narrow" panose="020B0606020202030204" pitchFamily="34" charset="0"/>
                        <a:ea typeface="Calibri"/>
                        <a:cs typeface="Times New Roman"/>
                      </a:endParaRPr>
                    </a:p>
                  </a:txBody>
                  <a:tcPr marL="61494" marR="61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858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>
                          <a:effectLst/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en-GB" sz="1800" b="1" dirty="0">
                          <a:effectLst/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Country Fora</a:t>
                      </a:r>
                      <a:endParaRPr lang="it-IT" sz="1800" dirty="0">
                        <a:effectLst/>
                        <a:latin typeface="Arial Narrow" panose="020B0606020202030204" pitchFamily="34" charset="0"/>
                        <a:ea typeface="Calibri"/>
                        <a:cs typeface="Times New Roman"/>
                      </a:endParaRPr>
                    </a:p>
                  </a:txBody>
                  <a:tcPr marL="61494" marR="61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Times New Roman"/>
                          <a:cs typeface="Calibri"/>
                        </a:rPr>
                        <a:t>Burkina Faso</a:t>
                      </a:r>
                      <a:endParaRPr lang="it-IT" sz="1800" b="1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Calibri"/>
                        <a:cs typeface="Times New Roman"/>
                      </a:endParaRPr>
                    </a:p>
                  </a:txBody>
                  <a:tcPr marL="61494" marR="61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1</a:t>
                      </a:r>
                      <a:endParaRPr lang="it-IT" sz="1800" b="1" dirty="0">
                        <a:effectLst/>
                        <a:latin typeface="Arial Narrow" panose="020B0606020202030204" pitchFamily="34" charset="0"/>
                        <a:ea typeface="Calibri"/>
                        <a:cs typeface="Times New Roman"/>
                      </a:endParaRPr>
                    </a:p>
                  </a:txBody>
                  <a:tcPr marL="61494" marR="61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858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 </a:t>
                      </a:r>
                      <a:endParaRPr lang="it-IT" sz="1800">
                        <a:effectLst/>
                        <a:latin typeface="Arial Narrow" panose="020B0606020202030204" pitchFamily="34" charset="0"/>
                        <a:ea typeface="Calibri"/>
                        <a:cs typeface="Times New Roman"/>
                      </a:endParaRPr>
                    </a:p>
                  </a:txBody>
                  <a:tcPr marL="61494" marR="61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Times New Roman"/>
                          <a:cs typeface="Calibri"/>
                        </a:rPr>
                        <a:t>Madagascar</a:t>
                      </a:r>
                      <a:endParaRPr lang="it-IT" sz="1800" b="1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Calibri"/>
                        <a:cs typeface="Times New Roman"/>
                      </a:endParaRPr>
                    </a:p>
                  </a:txBody>
                  <a:tcPr marL="61494" marR="61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1</a:t>
                      </a:r>
                      <a:endParaRPr lang="it-IT" sz="1800" b="1" dirty="0">
                        <a:effectLst/>
                        <a:latin typeface="Arial Narrow" panose="020B0606020202030204" pitchFamily="34" charset="0"/>
                        <a:ea typeface="Calibri"/>
                        <a:cs typeface="Times New Roman"/>
                      </a:endParaRPr>
                    </a:p>
                  </a:txBody>
                  <a:tcPr marL="61494" marR="61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858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 </a:t>
                      </a:r>
                      <a:endParaRPr lang="it-IT" sz="1800">
                        <a:effectLst/>
                        <a:latin typeface="Arial Narrow" panose="020B0606020202030204" pitchFamily="34" charset="0"/>
                        <a:ea typeface="Calibri"/>
                        <a:cs typeface="Times New Roman"/>
                      </a:endParaRPr>
                    </a:p>
                  </a:txBody>
                  <a:tcPr marL="61494" marR="61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Times New Roman"/>
                          <a:cs typeface="Calibri"/>
                        </a:rPr>
                        <a:t>Mali</a:t>
                      </a:r>
                      <a:endParaRPr lang="it-IT" sz="1800" b="1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Calibri"/>
                        <a:cs typeface="Times New Roman"/>
                      </a:endParaRPr>
                    </a:p>
                  </a:txBody>
                  <a:tcPr marL="61494" marR="61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1</a:t>
                      </a:r>
                      <a:endParaRPr lang="it-IT" sz="1800" b="1" dirty="0">
                        <a:effectLst/>
                        <a:latin typeface="Arial Narrow" panose="020B0606020202030204" pitchFamily="34" charset="0"/>
                        <a:ea typeface="Calibri"/>
                        <a:cs typeface="Times New Roman"/>
                      </a:endParaRPr>
                    </a:p>
                  </a:txBody>
                  <a:tcPr marL="61494" marR="61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858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 </a:t>
                      </a:r>
                      <a:endParaRPr lang="it-IT" sz="1800">
                        <a:effectLst/>
                        <a:latin typeface="Arial Narrow" panose="020B0606020202030204" pitchFamily="34" charset="0"/>
                        <a:ea typeface="Calibri"/>
                        <a:cs typeface="Times New Roman"/>
                      </a:endParaRPr>
                    </a:p>
                  </a:txBody>
                  <a:tcPr marL="61494" marR="61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Times New Roman"/>
                          <a:cs typeface="Calibri"/>
                        </a:rPr>
                        <a:t>Nigeria</a:t>
                      </a:r>
                      <a:endParaRPr lang="it-IT" sz="1800" b="1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Calibri"/>
                        <a:cs typeface="Times New Roman"/>
                      </a:endParaRPr>
                    </a:p>
                  </a:txBody>
                  <a:tcPr marL="61494" marR="61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1</a:t>
                      </a:r>
                      <a:endParaRPr lang="it-IT" sz="1800" b="1" dirty="0">
                        <a:effectLst/>
                        <a:latin typeface="Arial Narrow" panose="020B0606020202030204" pitchFamily="34" charset="0"/>
                        <a:ea typeface="Calibri"/>
                        <a:cs typeface="Times New Roman"/>
                      </a:endParaRPr>
                    </a:p>
                  </a:txBody>
                  <a:tcPr marL="61494" marR="61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858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 </a:t>
                      </a:r>
                      <a:endParaRPr lang="it-IT" sz="1800">
                        <a:effectLst/>
                        <a:latin typeface="Arial Narrow" panose="020B0606020202030204" pitchFamily="34" charset="0"/>
                        <a:ea typeface="Calibri"/>
                        <a:cs typeface="Times New Roman"/>
                      </a:endParaRPr>
                    </a:p>
                  </a:txBody>
                  <a:tcPr marL="61494" marR="61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Times New Roman"/>
                          <a:cs typeface="Calibri"/>
                        </a:rPr>
                        <a:t>South Africa</a:t>
                      </a:r>
                      <a:endParaRPr lang="it-IT" sz="1800" b="1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Calibri"/>
                        <a:cs typeface="Times New Roman"/>
                      </a:endParaRPr>
                    </a:p>
                  </a:txBody>
                  <a:tcPr marL="61494" marR="61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1</a:t>
                      </a:r>
                      <a:endParaRPr lang="it-IT" sz="1800" b="1" dirty="0">
                        <a:effectLst/>
                        <a:latin typeface="Arial Narrow" panose="020B0606020202030204" pitchFamily="34" charset="0"/>
                        <a:ea typeface="Calibri"/>
                        <a:cs typeface="Times New Roman"/>
                      </a:endParaRPr>
                    </a:p>
                  </a:txBody>
                  <a:tcPr marL="61494" marR="61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858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 </a:t>
                      </a:r>
                      <a:endParaRPr lang="it-IT" sz="1800">
                        <a:effectLst/>
                        <a:latin typeface="Arial Narrow" panose="020B0606020202030204" pitchFamily="34" charset="0"/>
                        <a:ea typeface="Calibri"/>
                        <a:cs typeface="Times New Roman"/>
                      </a:endParaRPr>
                    </a:p>
                  </a:txBody>
                  <a:tcPr marL="61494" marR="61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Times New Roman"/>
                          <a:cs typeface="Calibri"/>
                        </a:rPr>
                        <a:t>South Sudan</a:t>
                      </a:r>
                      <a:endParaRPr lang="it-IT" sz="1800" b="1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Calibri"/>
                        <a:cs typeface="Times New Roman"/>
                      </a:endParaRPr>
                    </a:p>
                  </a:txBody>
                  <a:tcPr marL="61494" marR="61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1</a:t>
                      </a:r>
                      <a:endParaRPr lang="it-IT" sz="1800" b="1" dirty="0">
                        <a:effectLst/>
                        <a:latin typeface="Arial Narrow" panose="020B0606020202030204" pitchFamily="34" charset="0"/>
                        <a:ea typeface="Calibri"/>
                        <a:cs typeface="Times New Roman"/>
                      </a:endParaRPr>
                    </a:p>
                  </a:txBody>
                  <a:tcPr marL="61494" marR="61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858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 </a:t>
                      </a:r>
                      <a:endParaRPr lang="it-IT" sz="1800">
                        <a:effectLst/>
                        <a:latin typeface="Arial Narrow" panose="020B0606020202030204" pitchFamily="34" charset="0"/>
                        <a:ea typeface="Calibri"/>
                        <a:cs typeface="Times New Roman"/>
                      </a:endParaRPr>
                    </a:p>
                  </a:txBody>
                  <a:tcPr marL="61494" marR="61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Times New Roman"/>
                          <a:cs typeface="Calibri"/>
                        </a:rPr>
                        <a:t>Uganda</a:t>
                      </a:r>
                      <a:endParaRPr lang="it-IT" sz="1800" b="1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Calibri"/>
                        <a:cs typeface="Times New Roman"/>
                      </a:endParaRPr>
                    </a:p>
                  </a:txBody>
                  <a:tcPr marL="61494" marR="61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2</a:t>
                      </a:r>
                      <a:endParaRPr lang="it-IT" sz="1800" b="1" dirty="0">
                        <a:effectLst/>
                        <a:latin typeface="Arial Narrow" panose="020B0606020202030204" pitchFamily="34" charset="0"/>
                        <a:ea typeface="Calibri"/>
                        <a:cs typeface="Times New Roman"/>
                      </a:endParaRPr>
                    </a:p>
                  </a:txBody>
                  <a:tcPr marL="61494" marR="61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858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 </a:t>
                      </a:r>
                      <a:endParaRPr lang="it-IT" sz="1800">
                        <a:effectLst/>
                        <a:latin typeface="Arial Narrow" panose="020B0606020202030204" pitchFamily="34" charset="0"/>
                        <a:ea typeface="Calibri"/>
                        <a:cs typeface="Times New Roman"/>
                      </a:endParaRPr>
                    </a:p>
                  </a:txBody>
                  <a:tcPr marL="61494" marR="61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Times New Roman"/>
                          <a:cs typeface="Calibri"/>
                        </a:rPr>
                        <a:t>Gambia</a:t>
                      </a:r>
                      <a:endParaRPr lang="it-IT" sz="1800" b="1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Calibri"/>
                        <a:cs typeface="Times New Roman"/>
                      </a:endParaRPr>
                    </a:p>
                  </a:txBody>
                  <a:tcPr marL="61494" marR="61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1</a:t>
                      </a:r>
                      <a:endParaRPr lang="it-IT" sz="1800" b="1" dirty="0">
                        <a:effectLst/>
                        <a:latin typeface="Arial Narrow" panose="020B0606020202030204" pitchFamily="34" charset="0"/>
                        <a:ea typeface="Calibri"/>
                        <a:cs typeface="Times New Roman"/>
                      </a:endParaRPr>
                    </a:p>
                  </a:txBody>
                  <a:tcPr marL="61494" marR="61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858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>
                          <a:effectLst/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en-GB" sz="1800" b="1" dirty="0">
                          <a:effectLst/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CIKM FACILITATORS</a:t>
                      </a:r>
                      <a:endParaRPr lang="it-IT" sz="1800" dirty="0">
                        <a:effectLst/>
                        <a:latin typeface="Arial Narrow" panose="020B0606020202030204" pitchFamily="34" charset="0"/>
                        <a:ea typeface="Calibri"/>
                        <a:cs typeface="Times New Roman"/>
                      </a:endParaRPr>
                    </a:p>
                  </a:txBody>
                  <a:tcPr marL="61494" marR="61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Times New Roman"/>
                          <a:cs typeface="Calibri"/>
                        </a:rPr>
                        <a:t>Madagascar</a:t>
                      </a:r>
                      <a:endParaRPr lang="it-IT" sz="1800" b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Calibri"/>
                        <a:cs typeface="Times New Roman"/>
                      </a:endParaRPr>
                    </a:p>
                  </a:txBody>
                  <a:tcPr marL="61494" marR="61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1</a:t>
                      </a:r>
                      <a:endParaRPr lang="it-IT" sz="1800" b="1" dirty="0">
                        <a:effectLst/>
                        <a:latin typeface="Arial Narrow" panose="020B0606020202030204" pitchFamily="34" charset="0"/>
                        <a:ea typeface="Calibri"/>
                        <a:cs typeface="Times New Roman"/>
                      </a:endParaRPr>
                    </a:p>
                  </a:txBody>
                  <a:tcPr marL="61494" marR="61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8858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 </a:t>
                      </a:r>
                      <a:endParaRPr lang="it-IT" sz="1800" dirty="0">
                        <a:effectLst/>
                        <a:latin typeface="Arial Narrow" panose="020B0606020202030204" pitchFamily="34" charset="0"/>
                        <a:ea typeface="Calibri"/>
                        <a:cs typeface="Times New Roman"/>
                      </a:endParaRPr>
                    </a:p>
                  </a:txBody>
                  <a:tcPr marL="61494" marR="61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Times New Roman"/>
                          <a:cs typeface="Calibri"/>
                        </a:rPr>
                        <a:t>Mali</a:t>
                      </a:r>
                      <a:endParaRPr lang="it-IT" sz="1800" b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Calibri"/>
                        <a:cs typeface="Times New Roman"/>
                      </a:endParaRPr>
                    </a:p>
                  </a:txBody>
                  <a:tcPr marL="61494" marR="61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1</a:t>
                      </a:r>
                      <a:endParaRPr lang="it-IT" sz="1800" b="1" dirty="0">
                        <a:effectLst/>
                        <a:latin typeface="Arial Narrow" panose="020B0606020202030204" pitchFamily="34" charset="0"/>
                        <a:ea typeface="Calibri"/>
                        <a:cs typeface="Times New Roman"/>
                      </a:endParaRPr>
                    </a:p>
                  </a:txBody>
                  <a:tcPr marL="61494" marR="61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8858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 </a:t>
                      </a:r>
                      <a:endParaRPr lang="it-IT" sz="1800">
                        <a:effectLst/>
                        <a:latin typeface="Arial Narrow" panose="020B0606020202030204" pitchFamily="34" charset="0"/>
                        <a:ea typeface="Calibri"/>
                        <a:cs typeface="Times New Roman"/>
                      </a:endParaRPr>
                    </a:p>
                  </a:txBody>
                  <a:tcPr marL="61494" marR="61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Times New Roman"/>
                          <a:cs typeface="Calibri"/>
                        </a:rPr>
                        <a:t>Malawi</a:t>
                      </a:r>
                      <a:endParaRPr lang="it-IT" sz="1800" b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Calibri"/>
                        <a:cs typeface="Times New Roman"/>
                      </a:endParaRPr>
                    </a:p>
                  </a:txBody>
                  <a:tcPr marL="61494" marR="61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2</a:t>
                      </a:r>
                      <a:endParaRPr lang="it-IT" sz="1800" b="1" dirty="0">
                        <a:effectLst/>
                        <a:latin typeface="Arial Narrow" panose="020B0606020202030204" pitchFamily="34" charset="0"/>
                        <a:ea typeface="Calibri"/>
                        <a:cs typeface="Times New Roman"/>
                      </a:endParaRPr>
                    </a:p>
                  </a:txBody>
                  <a:tcPr marL="61494" marR="61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8858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 </a:t>
                      </a:r>
                      <a:endParaRPr lang="it-IT" sz="1800">
                        <a:effectLst/>
                        <a:latin typeface="Arial Narrow" panose="020B0606020202030204" pitchFamily="34" charset="0"/>
                        <a:ea typeface="Calibri"/>
                        <a:cs typeface="Times New Roman"/>
                      </a:endParaRPr>
                    </a:p>
                  </a:txBody>
                  <a:tcPr marL="61494" marR="61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Times New Roman"/>
                          <a:cs typeface="Calibri"/>
                        </a:rPr>
                        <a:t>Cameroon</a:t>
                      </a:r>
                      <a:endParaRPr lang="it-IT" sz="1800" b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Calibri"/>
                        <a:cs typeface="Times New Roman"/>
                      </a:endParaRPr>
                    </a:p>
                  </a:txBody>
                  <a:tcPr marL="61494" marR="61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1</a:t>
                      </a:r>
                      <a:endParaRPr lang="it-IT" sz="1800" b="1" dirty="0">
                        <a:effectLst/>
                        <a:latin typeface="Arial Narrow" panose="020B0606020202030204" pitchFamily="34" charset="0"/>
                        <a:ea typeface="Calibri"/>
                        <a:cs typeface="Times New Roman"/>
                      </a:endParaRPr>
                    </a:p>
                  </a:txBody>
                  <a:tcPr marL="61494" marR="61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8858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>
                          <a:effectLst/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en-GB" sz="1800" b="1" dirty="0">
                          <a:effectLst/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SROs</a:t>
                      </a:r>
                      <a:endParaRPr lang="it-IT" sz="1800" dirty="0">
                        <a:effectLst/>
                        <a:latin typeface="Arial Narrow" panose="020B0606020202030204" pitchFamily="34" charset="0"/>
                        <a:ea typeface="Calibri"/>
                        <a:cs typeface="Times New Roman"/>
                      </a:endParaRPr>
                    </a:p>
                  </a:txBody>
                  <a:tcPr marL="61494" marR="61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  <a:ea typeface="Times New Roman"/>
                          <a:cs typeface="Calibri"/>
                        </a:rPr>
                        <a:t>CORAF</a:t>
                      </a:r>
                      <a:endParaRPr lang="it-IT" sz="1800" b="1" dirty="0">
                        <a:solidFill>
                          <a:srgbClr val="C00000"/>
                        </a:solidFill>
                        <a:effectLst/>
                        <a:latin typeface="Arial Narrow" panose="020B0606020202030204" pitchFamily="34" charset="0"/>
                        <a:ea typeface="Calibri"/>
                        <a:cs typeface="Times New Roman"/>
                      </a:endParaRPr>
                    </a:p>
                  </a:txBody>
                  <a:tcPr marL="61494" marR="61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1</a:t>
                      </a:r>
                      <a:endParaRPr lang="it-IT" sz="1800" b="1" dirty="0">
                        <a:effectLst/>
                        <a:latin typeface="Arial Narrow" panose="020B0606020202030204" pitchFamily="34" charset="0"/>
                        <a:ea typeface="Calibri"/>
                        <a:cs typeface="Times New Roman"/>
                      </a:endParaRPr>
                    </a:p>
                  </a:txBody>
                  <a:tcPr marL="61494" marR="61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8858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 </a:t>
                      </a:r>
                      <a:endParaRPr lang="it-IT" sz="1800">
                        <a:effectLst/>
                        <a:latin typeface="Arial Narrow" panose="020B0606020202030204" pitchFamily="34" charset="0"/>
                        <a:ea typeface="Calibri"/>
                        <a:cs typeface="Times New Roman"/>
                      </a:endParaRPr>
                    </a:p>
                  </a:txBody>
                  <a:tcPr marL="61494" marR="61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  <a:ea typeface="Times New Roman"/>
                          <a:cs typeface="Calibri"/>
                        </a:rPr>
                        <a:t>CCARDESA</a:t>
                      </a:r>
                      <a:endParaRPr lang="it-IT" sz="1800" b="1" dirty="0">
                        <a:solidFill>
                          <a:srgbClr val="C00000"/>
                        </a:solidFill>
                        <a:effectLst/>
                        <a:latin typeface="Arial Narrow" panose="020B0606020202030204" pitchFamily="34" charset="0"/>
                        <a:ea typeface="Calibri"/>
                        <a:cs typeface="Times New Roman"/>
                      </a:endParaRPr>
                    </a:p>
                  </a:txBody>
                  <a:tcPr marL="61494" marR="61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1</a:t>
                      </a:r>
                      <a:endParaRPr lang="it-IT" sz="1800" b="1" dirty="0">
                        <a:effectLst/>
                        <a:latin typeface="Arial Narrow" panose="020B0606020202030204" pitchFamily="34" charset="0"/>
                        <a:ea typeface="Calibri"/>
                        <a:cs typeface="Times New Roman"/>
                      </a:endParaRPr>
                    </a:p>
                  </a:txBody>
                  <a:tcPr marL="61494" marR="61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8858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OTHER</a:t>
                      </a:r>
                      <a:endParaRPr lang="it-IT" sz="1800" b="1" dirty="0">
                        <a:effectLst/>
                        <a:latin typeface="Arial Narrow" panose="020B0606020202030204" pitchFamily="34" charset="0"/>
                        <a:ea typeface="Calibri"/>
                        <a:cs typeface="Times New Roman"/>
                      </a:endParaRPr>
                    </a:p>
                  </a:txBody>
                  <a:tcPr marL="61494" marR="61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/>
                          <a:cs typeface="Calibri"/>
                        </a:rPr>
                        <a:t>Bern University (WOCAT)</a:t>
                      </a:r>
                      <a:endParaRPr lang="it-IT" sz="1800" b="1" dirty="0">
                        <a:effectLst/>
                        <a:latin typeface="Arial Narrow" panose="020B0606020202030204" pitchFamily="34" charset="0"/>
                        <a:ea typeface="Calibri"/>
                        <a:cs typeface="Times New Roman"/>
                      </a:endParaRPr>
                    </a:p>
                  </a:txBody>
                  <a:tcPr marL="61494" marR="61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(1)</a:t>
                      </a:r>
                      <a:endParaRPr lang="it-IT" sz="1800" b="1" dirty="0">
                        <a:effectLst/>
                        <a:latin typeface="Arial Narrow" panose="020B0606020202030204" pitchFamily="34" charset="0"/>
                        <a:ea typeface="Calibri"/>
                        <a:cs typeface="Times New Roman"/>
                      </a:endParaRPr>
                    </a:p>
                  </a:txBody>
                  <a:tcPr marL="61494" marR="61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12601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971600" y="188640"/>
            <a:ext cx="777686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b="1" dirty="0"/>
              <a:t>AFAAS – CSA mapping in Africa: Continental Mapping of Extension and Advisory Services (EAS), Climate Smart Agriculture (CSA) Initiatives in Africa under CAADP XP4 project</a:t>
            </a:r>
            <a:endParaRPr lang="it-IT" sz="1600" dirty="0"/>
          </a:p>
        </p:txBody>
      </p:sp>
      <p:pic>
        <p:nvPicPr>
          <p:cNvPr id="1026" name="Picture 2" descr="African Forum for Agricultural Advisory Servic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30" y="96084"/>
            <a:ext cx="857250" cy="857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522413" y="186531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820828" y="1196752"/>
            <a:ext cx="7505952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chemeClr val="accent3">
                    <a:lumMod val="50000"/>
                  </a:schemeClr>
                </a:solidFill>
              </a:rPr>
              <a:t>ÉTAPES À VENIR et DÉLAIS</a:t>
            </a:r>
            <a:endParaRPr lang="it-IT" sz="2400" b="1" dirty="0">
              <a:solidFill>
                <a:schemeClr val="accent3">
                  <a:lumMod val="50000"/>
                </a:schemeClr>
              </a:solidFill>
            </a:endParaRPr>
          </a:p>
          <a:p>
            <a:endParaRPr lang="fr-FR" sz="2200" dirty="0"/>
          </a:p>
          <a:p>
            <a:r>
              <a:rPr lang="fr-FR" sz="2200" dirty="0"/>
              <a:t>La collecte de données sera effectuée sur un échantillon de pays représentatifs des différentes conditions climatiques et </a:t>
            </a:r>
            <a:r>
              <a:rPr lang="fr-FR" sz="2200" dirty="0" err="1"/>
              <a:t>agroécologiques</a:t>
            </a:r>
            <a:r>
              <a:rPr lang="fr-FR" sz="2200" dirty="0"/>
              <a:t> de l'Afrique.</a:t>
            </a:r>
          </a:p>
          <a:p>
            <a:endParaRPr lang="it-IT" sz="2200" dirty="0"/>
          </a:p>
          <a:p>
            <a:pPr marL="457200" indent="-457200">
              <a:buFont typeface="+mj-lt"/>
              <a:buAutoNum type="arabicPeriod"/>
            </a:pPr>
            <a:r>
              <a:rPr lang="fr-FR" sz="2200" b="1" dirty="0">
                <a:solidFill>
                  <a:srgbClr val="FF0000"/>
                </a:solidFill>
              </a:rPr>
              <a:t>6 novembre</a:t>
            </a:r>
            <a:r>
              <a:rPr lang="fr-FR" sz="2200" dirty="0"/>
              <a:t>: toute organisation participante identifiera un groupe de techniciens responsables de la collecte des données de l'initiative CSA. Leurs noms et adresses e-mail seront communiqués à FOSCAR-Mali  (</a:t>
            </a:r>
            <a:r>
              <a:rPr lang="it-IT" sz="2200" i="1" dirty="0"/>
              <a:t>Modibo G Coulibaly, FOSCAR-Mali Chair,  foscarmalicf</a:t>
            </a:r>
            <a:r>
              <a:rPr lang="it-IT" sz="2200" i="1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@afaas-africa.org</a:t>
            </a:r>
            <a:r>
              <a:rPr lang="it-IT" sz="2200" i="1" dirty="0"/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fr-FR" sz="2200" b="1" dirty="0">
                <a:solidFill>
                  <a:srgbClr val="FF0000"/>
                </a:solidFill>
              </a:rPr>
              <a:t>9 novembre</a:t>
            </a:r>
            <a:r>
              <a:rPr lang="fr-FR" sz="2200" dirty="0"/>
              <a:t>: tous les techniciens recevront une invitation à une formation sur l'utilisation de l'outil de collecte de données.</a:t>
            </a:r>
            <a:endParaRPr lang="it-IT" sz="2200" dirty="0"/>
          </a:p>
        </p:txBody>
      </p:sp>
    </p:spTree>
    <p:extLst>
      <p:ext uri="{BB962C8B-B14F-4D97-AF65-F5344CB8AC3E}">
        <p14:creationId xmlns:p14="http://schemas.microsoft.com/office/powerpoint/2010/main" val="6263703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971600" y="188640"/>
            <a:ext cx="777686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b="1" dirty="0"/>
              <a:t>AFAAS – CSA mapping in Africa: Continental Mapping of Extension and Advisory Services (EAS), Climate Smart Agriculture (CSA) Initiatives in Africa under CAADP XP4 project</a:t>
            </a:r>
            <a:endParaRPr lang="it-IT" sz="1600" dirty="0"/>
          </a:p>
        </p:txBody>
      </p:sp>
      <p:pic>
        <p:nvPicPr>
          <p:cNvPr id="1026" name="Picture 2" descr="African Forum for Agricultural Advisory Servic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30" y="96084"/>
            <a:ext cx="857250" cy="857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522413" y="186531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827584" y="1340768"/>
            <a:ext cx="748883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>
                <a:solidFill>
                  <a:schemeClr val="accent3">
                    <a:lumMod val="50000"/>
                  </a:schemeClr>
                </a:solidFill>
              </a:rPr>
              <a:t>ÉTAPES À VENIR et DÉLAIS</a:t>
            </a:r>
          </a:p>
          <a:p>
            <a:endParaRPr lang="fr-FR" sz="2200" b="1" dirty="0">
              <a:solidFill>
                <a:schemeClr val="accent3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rabicPeriod" startAt="3"/>
            </a:pPr>
            <a:r>
              <a:rPr lang="fr-FR" sz="2200" b="1" dirty="0">
                <a:solidFill>
                  <a:srgbClr val="FF0000"/>
                </a:solidFill>
              </a:rPr>
              <a:t>28 novembre</a:t>
            </a:r>
            <a:r>
              <a:rPr lang="fr-FR" sz="2200" dirty="0"/>
              <a:t>: toutes les organisations participantes enverront à FOSCAR-Mali (</a:t>
            </a:r>
            <a:r>
              <a:rPr lang="it-IT" sz="2200" i="1" dirty="0"/>
              <a:t>Modibo G Coulibaly, FOSCAR-Mali Chair,  foscarmalicf</a:t>
            </a:r>
            <a:r>
              <a:rPr lang="it-IT" sz="2200" i="1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@afaas-africa.org</a:t>
            </a:r>
            <a:r>
              <a:rPr lang="it-IT" sz="2200" i="1" dirty="0"/>
              <a:t>)</a:t>
            </a:r>
            <a:r>
              <a:rPr lang="fr-FR" sz="2200" dirty="0"/>
              <a:t> un premier projet de collecte de données (en utilisant l'outil de collecte en Excel)</a:t>
            </a:r>
            <a:endParaRPr lang="it-IT" sz="2200" dirty="0"/>
          </a:p>
          <a:p>
            <a:pPr marL="457200" indent="-457200">
              <a:buFont typeface="+mj-lt"/>
              <a:buAutoNum type="arabicPeriod" startAt="3"/>
            </a:pPr>
            <a:r>
              <a:rPr lang="fr-FR" sz="2200" b="1" dirty="0">
                <a:solidFill>
                  <a:srgbClr val="FF0000"/>
                </a:solidFill>
              </a:rPr>
              <a:t>10 décembre</a:t>
            </a:r>
            <a:r>
              <a:rPr lang="fr-FR" sz="2200" dirty="0"/>
              <a:t>: tous les outils de collecte de données renseignés seront retournés aux techniciens avec observations et demandes de clarification, si nécessaire.</a:t>
            </a:r>
            <a:endParaRPr lang="it-IT" sz="2200" dirty="0"/>
          </a:p>
          <a:p>
            <a:pPr marL="457200" indent="-457200">
              <a:buFont typeface="+mj-lt"/>
              <a:buAutoNum type="arabicPeriod" startAt="3"/>
            </a:pPr>
            <a:r>
              <a:rPr lang="fr-FR" sz="2200" b="1" dirty="0">
                <a:solidFill>
                  <a:srgbClr val="FF0000"/>
                </a:solidFill>
              </a:rPr>
              <a:t>20 décembre</a:t>
            </a:r>
            <a:r>
              <a:rPr lang="fr-FR" sz="2200" dirty="0"/>
              <a:t>: tous les outils de collecte de données finales (modifiés) seront officiellement soumis par FOSCAR-Mali à AFAAS</a:t>
            </a:r>
            <a:endParaRPr lang="it-IT" sz="2200" dirty="0"/>
          </a:p>
        </p:txBody>
      </p:sp>
    </p:spTree>
    <p:extLst>
      <p:ext uri="{BB962C8B-B14F-4D97-AF65-F5344CB8AC3E}">
        <p14:creationId xmlns:p14="http://schemas.microsoft.com/office/powerpoint/2010/main" val="42374065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971600" y="188640"/>
            <a:ext cx="777686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b="1" dirty="0"/>
              <a:t>AFAAS – CSA mapping in Africa: Continental Mapping of Extension and Advisory Services (EAS), Climate Smart Agriculture (CSA) Initiatives in Africa under CAADP XP4 project</a:t>
            </a:r>
            <a:endParaRPr lang="it-IT" sz="1600" dirty="0"/>
          </a:p>
        </p:txBody>
      </p:sp>
      <p:pic>
        <p:nvPicPr>
          <p:cNvPr id="1026" name="Picture 2" descr="African Forum for Agricultural Advisory Servic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30" y="96084"/>
            <a:ext cx="857250" cy="857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522413" y="186531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43350" y="2227798"/>
            <a:ext cx="7438276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ts val="600"/>
              </a:spcBef>
              <a:buSzPct val="100000"/>
            </a:pPr>
            <a:r>
              <a:rPr lang="en-US" sz="4000" b="1" dirty="0">
                <a:solidFill>
                  <a:srgbClr val="C00000"/>
                </a:solidFill>
                <a:latin typeface="Helvetica" panose="020B0604020202020204" pitchFamily="34" charset="0"/>
              </a:rPr>
              <a:t>Thank you very much</a:t>
            </a:r>
          </a:p>
          <a:p>
            <a:pPr lvl="0" algn="ctr">
              <a:spcBef>
                <a:spcPts val="600"/>
              </a:spcBef>
              <a:buSzPct val="100000"/>
            </a:pPr>
            <a:r>
              <a:rPr lang="en-US" sz="4000" b="1" dirty="0">
                <a:solidFill>
                  <a:schemeClr val="accent3">
                    <a:lumMod val="50000"/>
                  </a:schemeClr>
                </a:solidFill>
                <a:latin typeface="Helvetica" panose="020B0604020202020204" pitchFamily="34" charset="0"/>
              </a:rPr>
              <a:t>Merci beaucoup</a:t>
            </a:r>
          </a:p>
          <a:p>
            <a:pPr lvl="0" algn="ctr">
              <a:spcBef>
                <a:spcPts val="600"/>
              </a:spcBef>
              <a:buSzPct val="100000"/>
            </a:pPr>
            <a:r>
              <a:rPr lang="en-US" sz="4000" b="1" dirty="0" err="1">
                <a:solidFill>
                  <a:schemeClr val="accent6">
                    <a:lumMod val="50000"/>
                  </a:schemeClr>
                </a:solidFill>
                <a:latin typeface="Helvetica" panose="020B0604020202020204" pitchFamily="34" charset="0"/>
              </a:rPr>
              <a:t>Muito</a:t>
            </a:r>
            <a:r>
              <a:rPr lang="en-US" sz="4000" b="1" dirty="0">
                <a:solidFill>
                  <a:schemeClr val="accent6">
                    <a:lumMod val="50000"/>
                  </a:schemeClr>
                </a:solidFill>
                <a:latin typeface="Helvetica" panose="020B0604020202020204" pitchFamily="34" charset="0"/>
              </a:rPr>
              <a:t> obrigado</a:t>
            </a:r>
          </a:p>
          <a:p>
            <a:pPr lvl="0" algn="ctr">
              <a:spcBef>
                <a:spcPts val="600"/>
              </a:spcBef>
              <a:buSzPct val="100000"/>
            </a:pPr>
            <a:r>
              <a:rPr lang="en-US" sz="4000" b="1" dirty="0">
                <a:latin typeface="Helvetica" panose="020B0604020202020204" pitchFamily="34" charset="0"/>
              </a:rPr>
              <a:t>Asante </a:t>
            </a:r>
            <a:r>
              <a:rPr lang="en-US" sz="4000" b="1" dirty="0" err="1">
                <a:latin typeface="Helvetica" panose="020B0604020202020204" pitchFamily="34" charset="0"/>
              </a:rPr>
              <a:t>sana</a:t>
            </a:r>
            <a:endParaRPr lang="en-US" sz="4000" b="1" dirty="0">
              <a:latin typeface="Helvetica" panose="020B0604020202020204" pitchFamily="34" charset="0"/>
            </a:endParaRPr>
          </a:p>
          <a:p>
            <a:pPr lvl="0" algn="ctr">
              <a:spcBef>
                <a:spcPts val="600"/>
              </a:spcBef>
              <a:buSzPct val="100000"/>
            </a:pPr>
            <a:r>
              <a:rPr lang="en-US" sz="4000" b="1" dirty="0">
                <a:latin typeface="Helvetica" panose="020B0604020202020204" pitchFamily="34" charset="0"/>
              </a:rPr>
              <a:t>AW </a:t>
            </a:r>
            <a:r>
              <a:rPr lang="en-US" sz="4000" b="1">
                <a:latin typeface="Helvetica" panose="020B0604020202020204" pitchFamily="34" charset="0"/>
              </a:rPr>
              <a:t>NI SE</a:t>
            </a:r>
            <a:endParaRPr lang="en-US" sz="4000" b="1" dirty="0">
              <a:latin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514688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509</TotalTime>
  <Words>703</Words>
  <Application>Microsoft Office PowerPoint</Application>
  <PresentationFormat>Affichage à l'écran (4:3)</PresentationFormat>
  <Paragraphs>147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3" baseType="lpstr">
      <vt:lpstr>Arial</vt:lpstr>
      <vt:lpstr>Arial Narrow</vt:lpstr>
      <vt:lpstr>Calibri</vt:lpstr>
      <vt:lpstr>Helvetica</vt:lpstr>
      <vt:lpstr>Verdana</vt:lpstr>
      <vt:lpstr>Tema di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Alessandro</dc:creator>
  <cp:lastModifiedBy>HP</cp:lastModifiedBy>
  <cp:revision>22</cp:revision>
  <dcterms:created xsi:type="dcterms:W3CDTF">2020-11-02T13:09:40Z</dcterms:created>
  <dcterms:modified xsi:type="dcterms:W3CDTF">2020-11-04T14:36:31Z</dcterms:modified>
</cp:coreProperties>
</file>